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560" r:id="rId3"/>
    <p:sldId id="561" r:id="rId4"/>
    <p:sldId id="594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577" r:id="rId26"/>
    <p:sldId id="627" r:id="rId27"/>
    <p:sldId id="625" r:id="rId28"/>
    <p:sldId id="587" r:id="rId29"/>
    <p:sldId id="576" r:id="rId30"/>
    <p:sldId id="623" r:id="rId31"/>
    <p:sldId id="585" r:id="rId32"/>
    <p:sldId id="588" r:id="rId33"/>
    <p:sldId id="589" r:id="rId34"/>
    <p:sldId id="626" r:id="rId35"/>
    <p:sldId id="649" r:id="rId36"/>
    <p:sldId id="628" r:id="rId37"/>
    <p:sldId id="646" r:id="rId38"/>
    <p:sldId id="632" r:id="rId39"/>
    <p:sldId id="622" r:id="rId40"/>
    <p:sldId id="637" r:id="rId41"/>
    <p:sldId id="636" r:id="rId42"/>
    <p:sldId id="638" r:id="rId43"/>
    <p:sldId id="639" r:id="rId44"/>
    <p:sldId id="640" r:id="rId45"/>
    <p:sldId id="641" r:id="rId46"/>
    <p:sldId id="642" r:id="rId47"/>
    <p:sldId id="633" r:id="rId48"/>
    <p:sldId id="634" r:id="rId49"/>
    <p:sldId id="635" r:id="rId50"/>
    <p:sldId id="590" r:id="rId51"/>
    <p:sldId id="647" r:id="rId52"/>
    <p:sldId id="648" r:id="rId53"/>
    <p:sldId id="603" r:id="rId54"/>
    <p:sldId id="591" r:id="rId55"/>
    <p:sldId id="644" r:id="rId56"/>
    <p:sldId id="605" r:id="rId57"/>
    <p:sldId id="606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C1C"/>
    <a:srgbClr val="C3A54D"/>
    <a:srgbClr val="AC2A14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87" d="100"/>
          <a:sy n="87" d="100"/>
        </p:scale>
        <p:origin x="3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2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457200"/>
            <a:ext cx="7681699" cy="147635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2654" b="2654"/>
          <a:stretch>
            <a:fillRect/>
          </a:stretch>
        </p:blipFill>
        <p:spPr>
          <a:xfrm>
            <a:off x="6418337" y="3962400"/>
            <a:ext cx="5148188" cy="1940721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109716" y="3862749"/>
            <a:ext cx="137839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 methods</a:t>
            </a:r>
            <a:r>
              <a:rPr lang="en-US" dirty="0"/>
              <a:t> printing each section (</a:t>
            </a:r>
            <a:r>
              <a:rPr lang="en-GB" dirty="0"/>
              <a:t>Print</a:t>
            </a:r>
            <a:r>
              <a:rPr lang="en-US" dirty="0"/>
              <a:t>Header(), etc.)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"\u00A9"</a:t>
            </a:r>
          </a:p>
          <a:p>
            <a:r>
              <a:rPr lang="en-US" dirty="0"/>
              <a:t>Create a method </a:t>
            </a:r>
            <a:r>
              <a:rPr lang="en-US" dirty="0" err="1"/>
              <a:t>PrintReceipt</a:t>
            </a:r>
            <a:r>
              <a:rPr lang="bg-BG" dirty="0"/>
              <a:t>()</a:t>
            </a:r>
            <a:r>
              <a:rPr lang="en-US" dirty="0"/>
              <a:t> that calls all three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Call method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concrete values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595257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05399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start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456612" y="1216436"/>
            <a:ext cx="3429000" cy="1012172"/>
          </a:xfrm>
          <a:prstGeom prst="wedgeRoundRectCallout">
            <a:avLst>
              <a:gd name="adj1" fmla="val -73941"/>
              <a:gd name="adj2" fmla="val 263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856412" y="4776180"/>
            <a:ext cx="3429000" cy="1012172"/>
          </a:xfrm>
          <a:prstGeom prst="wedgeRoundRectCallout">
            <a:avLst>
              <a:gd name="adj1" fmla="val -116944"/>
              <a:gd name="adj2" fmla="val 1042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Passing concrete values 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952716" y="3171233"/>
            <a:ext cx="3429000" cy="1012172"/>
          </a:xfrm>
          <a:prstGeom prst="wedgeRoundRectCallout">
            <a:avLst>
              <a:gd name="adj1" fmla="val -100517"/>
              <a:gd name="adj2" fmla="val -15151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separated by comma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600572"/>
            <a:ext cx="5562600" cy="32897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567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789612" y="3641172"/>
            <a:ext cx="2329934" cy="586523"/>
          </a:xfrm>
          <a:prstGeom prst="wedgeRoundRectCallout">
            <a:avLst>
              <a:gd name="adj1" fmla="val 70335"/>
              <a:gd name="adj2" fmla="val 1044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type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066212" y="2374245"/>
            <a:ext cx="2315941" cy="1012172"/>
          </a:xfrm>
          <a:prstGeom prst="wedgeRoundRectCallout">
            <a:avLst>
              <a:gd name="adj1" fmla="val -25729"/>
              <a:gd name="adj2" fmla="val 16577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name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548613" y="3215523"/>
            <a:ext cx="3429000" cy="1012172"/>
          </a:xfrm>
          <a:prstGeom prst="wedgeRoundRectCallout">
            <a:avLst>
              <a:gd name="adj1" fmla="val 39948"/>
              <a:gd name="adj2" fmla="val 7853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of different types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sign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positive.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zero.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negative.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65212" y="1981200"/>
            <a:ext cx="101346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PrintSign(int number)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is positive",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(number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is zero.",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C# 4.0 supports optional parameters with default values: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905000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466012" y="2901423"/>
            <a:ext cx="3429000" cy="586523"/>
          </a:xfrm>
          <a:prstGeom prst="wedgeRoundRectCallout">
            <a:avLst>
              <a:gd name="adj1" fmla="val -69299"/>
              <a:gd name="adj2" fmla="val -1705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Used as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default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85012" y="4929891"/>
            <a:ext cx="3429000" cy="1012172"/>
          </a:xfrm>
          <a:prstGeom prst="wedgeRoundRectCallout">
            <a:avLst>
              <a:gd name="adj1" fmla="val -165070"/>
              <a:gd name="adj2" fmla="val 450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 be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skipped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at method invocation.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931855"/>
            <a:ext cx="10134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PrintLine(int start, int end)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Console.Write(i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lnSpc>
                <a:spcPts val="4000"/>
              </a:lnSpc>
              <a:buFontTx/>
              <a:buAutoNum type="arabicPeriod"/>
              <a:tabLst/>
            </a:pPr>
            <a:r>
              <a:rPr lang="en-US" dirty="0"/>
              <a:t>Using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What is a Method? Why Use Methods?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Declaring and Invoking Methods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with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Passing Parameters and Returning Values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 Overloading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Debugging and Program Flow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- Naming and Best Practices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169" y="1905000"/>
            <a:ext cx="3640654" cy="36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</a:t>
            </a:r>
            <a:r>
              <a:rPr lang="en-US" dirty="0"/>
              <a:t> half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310348"/>
            <a:ext cx="10134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PrintTriangle(int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PrintLine(1,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PrintLine(1,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056312" y="1821187"/>
            <a:ext cx="2275657" cy="978316"/>
          </a:xfrm>
          <a:prstGeom prst="wedgeRoundRectCallout">
            <a:avLst>
              <a:gd name="adj1" fmla="val -65095"/>
              <a:gd name="adj2" fmla="val 2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PrintMiddleRow(int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PrintMiddleRow(n);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625176" y="5351600"/>
            <a:ext cx="8938472" cy="1201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963439" y="1295400"/>
            <a:ext cx="6261947" cy="3276600"/>
            <a:chOff x="2513012" y="1219200"/>
            <a:chExt cx="6553200" cy="34290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513012" y="1219200"/>
              <a:ext cx="6553200" cy="3429000"/>
            </a:xfrm>
            <a:prstGeom prst="roundRect">
              <a:avLst>
                <a:gd name="adj" fmla="val 175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412" y="1295400"/>
              <a:ext cx="3276600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-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- return values, based 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sz="2200" dirty="0"/>
              <a:t> AddOne(int n)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n += 1;</a:t>
            </a:r>
          </a:p>
          <a:p>
            <a:r>
              <a:rPr lang="en-US" sz="2200" dirty="0"/>
              <a:t>    Console.WriteLine(n);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PlusOne(int n) </a:t>
            </a:r>
          </a:p>
          <a:p>
            <a:r>
              <a:rPr lang="en-US" sz="2200" dirty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>
                <a:solidFill>
                  <a:schemeClr val="tx1"/>
                </a:solidFill>
              </a:rPr>
              <a:t> n + 1;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362200"/>
            <a:ext cx="2275657" cy="978316"/>
          </a:xfrm>
          <a:prstGeom prst="wedgeRoundRectCallout">
            <a:avLst>
              <a:gd name="adj1" fmla="val -80164"/>
              <a:gd name="adj2" fmla="val 26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256212" y="5097605"/>
            <a:ext cx="2965286" cy="978316"/>
          </a:xfrm>
          <a:prstGeom prst="wedgeRoundRectCallout">
            <a:avLst>
              <a:gd name="adj1" fmla="val -99598"/>
              <a:gd name="adj2" fmla="val 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 with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Immediately terminates the method's execution</a:t>
            </a:r>
          </a:p>
          <a:p>
            <a:r>
              <a:rPr lang="en-US" sz="3200" dirty="0"/>
              <a:t>Returns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474965"/>
            <a:ext cx="103631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200" dirty="0"/>
              <a:t> </a:t>
            </a:r>
            <a:r>
              <a:rPr lang="en-US" sz="2200" dirty="0" err="1"/>
              <a:t>ReadFullName</a:t>
            </a:r>
            <a:r>
              <a:rPr lang="en-US" sz="2200" dirty="0"/>
              <a:t>()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string </a:t>
            </a:r>
            <a:r>
              <a:rPr lang="en-US" sz="2200" dirty="0" err="1"/>
              <a:t>firstName</a:t>
            </a:r>
            <a:r>
              <a:rPr lang="en-US" sz="2200" dirty="0"/>
              <a:t> = </a:t>
            </a:r>
            <a:r>
              <a:rPr lang="en-US" sz="2200" dirty="0" err="1"/>
              <a:t>Console.ReadLine</a:t>
            </a:r>
            <a:r>
              <a:rPr lang="en-US" sz="2200" dirty="0"/>
              <a:t>();</a:t>
            </a:r>
          </a:p>
          <a:p>
            <a:r>
              <a:rPr lang="en-US" sz="2200" dirty="0"/>
              <a:t>    string </a:t>
            </a:r>
            <a:r>
              <a:rPr lang="en-US" sz="2200" dirty="0" err="1"/>
              <a:t>lastName</a:t>
            </a:r>
            <a:r>
              <a:rPr lang="en-US" sz="2200" dirty="0"/>
              <a:t> = </a:t>
            </a:r>
            <a:r>
              <a:rPr lang="en-US" sz="2200" dirty="0" err="1"/>
              <a:t>Console.ReadLine</a:t>
            </a:r>
            <a:r>
              <a:rPr lang="en-US" sz="2200" dirty="0"/>
              <a:t>();</a:t>
            </a:r>
          </a:p>
          <a:p>
            <a:r>
              <a:rPr lang="en-US" sz="2200" dirty="0"/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/>
              <a:t> </a:t>
            </a:r>
            <a:r>
              <a:rPr lang="en-US" sz="2200" dirty="0" err="1"/>
              <a:t>firstName</a:t>
            </a:r>
            <a:r>
              <a:rPr lang="en-US" sz="2200" dirty="0"/>
              <a:t> + " " + </a:t>
            </a:r>
            <a:r>
              <a:rPr lang="en-US" sz="2200" dirty="0" err="1"/>
              <a:t>lastName</a:t>
            </a:r>
            <a:r>
              <a:rPr lang="en-US" sz="2200" dirty="0"/>
              <a:t>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857302"/>
            <a:ext cx="10363198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075612" y="3505200"/>
            <a:ext cx="2965286" cy="978316"/>
          </a:xfrm>
          <a:prstGeom prst="wedgeRoundRectCallout">
            <a:avLst>
              <a:gd name="adj1" fmla="val -84773"/>
              <a:gd name="adj2" fmla="val 1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Returns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Return value can be: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/>
            <a:endParaRPr lang="en-US" sz="3000" dirty="0"/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marL="377887" lvl="1" indent="0">
              <a:buNone/>
            </a:pPr>
            <a:endParaRPr lang="en-US" sz="3000" dirty="0"/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286000"/>
            <a:ext cx="10210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/>
              <a:t>int</a:t>
            </a:r>
            <a:r>
              <a:rPr lang="en-US" dirty="0"/>
              <a:t> max = </a:t>
            </a:r>
            <a:r>
              <a:rPr lang="en-US" dirty="0" err="1"/>
              <a:t>GetMax</a:t>
            </a:r>
            <a:r>
              <a:rPr lang="en-US" dirty="0"/>
              <a:t>(5, 10);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577707"/>
            <a:ext cx="10210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decimal total = </a:t>
            </a:r>
            <a:r>
              <a:rPr lang="en-US" dirty="0" err="1"/>
              <a:t>GetPrice</a:t>
            </a:r>
            <a:r>
              <a:rPr lang="en-US" dirty="0"/>
              <a:t>() * quantity * 1.20m;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4871260"/>
            <a:ext cx="1024428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/>
              <a:t>int</a:t>
            </a:r>
            <a:r>
              <a:rPr lang="en-US" dirty="0"/>
              <a:t> age = </a:t>
            </a:r>
            <a:r>
              <a:rPr lang="en-US" dirty="0" err="1"/>
              <a:t>int.Parse</a:t>
            </a:r>
            <a:r>
              <a:rPr lang="en-US" dirty="0"/>
              <a:t>(</a:t>
            </a:r>
            <a:r>
              <a:rPr lang="en-US" dirty="0" err="1"/>
              <a:t>Console.ReadLine</a:t>
            </a:r>
            <a:r>
              <a:rPr lang="en-US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8051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= FahrenheitToCelsius(t);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1905000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FahrenheitToCelsius(double degrees)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area of a triangle by given width and 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1293812" y="3429000"/>
            <a:ext cx="5098116" cy="2057400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237412" y="4057782"/>
            <a:ext cx="1295400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b = 3</a:t>
            </a:r>
          </a:p>
          <a:p>
            <a:r>
              <a:rPr lang="en-US" sz="2200" dirty="0" err="1"/>
              <a:t>h</a:t>
            </a:r>
            <a:r>
              <a:rPr lang="en-US" sz="2200" baseline="-25000" dirty="0" err="1"/>
              <a:t>b</a:t>
            </a:r>
            <a:r>
              <a:rPr lang="en-US" sz="2200" baseline="-25000" dirty="0"/>
              <a:t> </a:t>
            </a:r>
            <a:r>
              <a:rPr lang="en-US" sz="2200" dirty="0"/>
              <a:t>= 4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675812" y="4227059"/>
            <a:ext cx="1295400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8921096" y="42672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parameters</a:t>
            </a:r>
            <a:r>
              <a:rPr lang="en-US" dirty="0"/>
              <a:t> 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err="1"/>
              <a:t>GetTriangleArea</a:t>
            </a:r>
            <a:r>
              <a:rPr lang="en-US" sz="2000" dirty="0"/>
              <a:t>(double width, double height)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return width * height / 2;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4038600"/>
            <a:ext cx="105156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void Main()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width = </a:t>
            </a:r>
            <a:r>
              <a:rPr lang="en-US" sz="2000" dirty="0" err="1"/>
              <a:t>double.Parse</a:t>
            </a:r>
            <a:r>
              <a:rPr lang="en-US" sz="2000" dirty="0"/>
              <a:t>(</a:t>
            </a:r>
            <a:r>
              <a:rPr lang="en-US" sz="2000" dirty="0" err="1"/>
              <a:t>Console.ReadLine</a:t>
            </a:r>
            <a:r>
              <a:rPr lang="en-US" sz="2000" dirty="0"/>
              <a:t>());</a:t>
            </a:r>
          </a:p>
          <a:p>
            <a:r>
              <a:rPr lang="en-US" sz="2000" dirty="0"/>
              <a:t>    double height = </a:t>
            </a:r>
            <a:r>
              <a:rPr lang="en-US" sz="2000" dirty="0" err="1"/>
              <a:t>double.Parse</a:t>
            </a:r>
            <a:r>
              <a:rPr lang="en-US" sz="2000" dirty="0"/>
              <a:t>(</a:t>
            </a:r>
            <a:r>
              <a:rPr lang="en-US" sz="2000" dirty="0" err="1"/>
              <a:t>Console.ReadLine</a:t>
            </a:r>
            <a:r>
              <a:rPr lang="en-US" sz="2000" dirty="0"/>
              <a:t>());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Console.WriteLine</a:t>
            </a:r>
            <a:r>
              <a:rPr lang="en-US" sz="2000" dirty="0"/>
              <a:t>(</a:t>
            </a:r>
            <a:r>
              <a:rPr lang="en-US" sz="2000" dirty="0" err="1"/>
              <a:t>GetTriangleArea</a:t>
            </a:r>
            <a:r>
              <a:rPr lang="en-US" sz="2000" dirty="0"/>
              <a:t>(width, height));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80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209192"/>
            <a:ext cx="104394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err="1"/>
              <a:t>RaiseToPower</a:t>
            </a:r>
            <a:r>
              <a:rPr lang="en-US" sz="2000" dirty="0"/>
              <a:t>(double number, int power)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result = 1;</a:t>
            </a:r>
          </a:p>
          <a:p>
            <a:r>
              <a:rPr lang="nn-NO" sz="2000" dirty="0"/>
              <a:t>    for (int i = 0; i &lt; power; i++)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result *= number;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return result;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355915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355915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9837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333259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333259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7572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51044" y="2707729"/>
            <a:ext cx="3140912" cy="32897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Signature is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</a:t>
            </a:r>
            <a:r>
              <a:rPr lang="en-US" dirty="0"/>
              <a:t> between methods with same names</a:t>
            </a:r>
          </a:p>
          <a:p>
            <a:pPr>
              <a:lnSpc>
                <a:spcPct val="100000"/>
              </a:lnSpc>
            </a:pPr>
            <a:r>
              <a:rPr lang="en-US" dirty="0"/>
              <a:t>Having 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names </a:t>
            </a:r>
            <a:r>
              <a:rPr lang="en-US" dirty="0"/>
              <a:t>but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 </a:t>
            </a:r>
            <a:r>
              <a:rPr lang="en-US" dirty="0"/>
              <a:t>is called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5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8254445" y="2286000"/>
            <a:ext cx="2275657" cy="978316"/>
          </a:xfrm>
          <a:prstGeom prst="wedgeRoundRectCallout">
            <a:avLst>
              <a:gd name="adj1" fmla="val -134739"/>
              <a:gd name="adj2" fmla="val -6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559675" y="3750770"/>
            <a:ext cx="2640799" cy="1012172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Different Method Signatures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667000"/>
            <a:ext cx="104394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30149"/>
            <a:ext cx="104394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text;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dirty="0" err="1"/>
              <a:t>GetMax</a:t>
            </a:r>
            <a:r>
              <a:rPr lang="en-US" dirty="0"/>
              <a:t>()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values. The values can be of type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90488" y="388422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80681" y="34014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18280" y="28707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3139" y="2438400"/>
            <a:ext cx="1691273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918280" y="49308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2412" y="44682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10056812" y="2362200"/>
            <a:ext cx="1738200" cy="554600"/>
          </a:xfrm>
          <a:prstGeom prst="wedgeRoundRectCallout">
            <a:avLst>
              <a:gd name="adj1" fmla="val -111815"/>
              <a:gd name="adj2" fmla="val 2812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first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0080262" y="2979419"/>
            <a:ext cx="1738200" cy="554600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10080262" y="3586910"/>
            <a:ext cx="1738200" cy="554600"/>
          </a:xfrm>
          <a:prstGeom prst="wedgeRoundRectCallout">
            <a:avLst>
              <a:gd name="adj1" fmla="val -115862"/>
              <a:gd name="adj2" fmla="val -4479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last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-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dirty="0" err="1"/>
              <a:t>GetMultipleOfEvensAndOdds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Create a method </a:t>
            </a:r>
            <a:r>
              <a:rPr lang="en-US" dirty="0" err="1"/>
              <a:t>GetSumOfEvenDigits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Create </a:t>
            </a:r>
            <a:r>
              <a:rPr lang="en-US" dirty="0" err="1"/>
              <a:t>GetSumOfOddDigits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You may need to use </a:t>
            </a:r>
            <a:r>
              <a:rPr lang="en-US" dirty="0" err="1"/>
              <a:t>Math.Abs</a:t>
            </a:r>
            <a:r>
              <a:rPr lang="en-US" dirty="0"/>
              <a:t>()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722812" y="1728923"/>
            <a:ext cx="2743200" cy="2538277"/>
            <a:chOff x="9845969" y="4403679"/>
            <a:chExt cx="1564686" cy="1447800"/>
          </a:xfrm>
        </p:grpSpPr>
        <p:sp>
          <p:nvSpPr>
            <p:cNvPr id="10" name="Oval 9"/>
            <p:cNvSpPr/>
            <p:nvPr/>
          </p:nvSpPr>
          <p:spPr>
            <a:xfrm>
              <a:off x="9904412" y="4403679"/>
              <a:ext cx="1447800" cy="144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969" y="4411479"/>
              <a:ext cx="156468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371600"/>
            <a:ext cx="6601888" cy="4724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5162020"/>
            <a:ext cx="10969943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– Naming and </a:t>
            </a:r>
            <a:br>
              <a:rPr lang="en-US" dirty="0"/>
            </a:br>
            <a:r>
              <a:rPr lang="en-US" dirty="0"/>
              <a:t>Best Practices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357" y="1143000"/>
            <a:ext cx="6136110" cy="3733800"/>
          </a:xfrm>
          <a:prstGeom prst="roundRect">
            <a:avLst>
              <a:gd name="adj" fmla="val 3951"/>
            </a:avLst>
          </a:prstGeom>
        </p:spPr>
      </p:pic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intent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053" y="1446620"/>
            <a:ext cx="1600559" cy="137278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3773922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62864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1376" y="3773922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3124" y="5629989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24" y="2261901"/>
            <a:ext cx="2437763" cy="1236268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0104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r>
              <a:rPr lang="en-US" dirty="0"/>
              <a:t>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18412" y="4800600"/>
            <a:ext cx="2895600" cy="883080"/>
          </a:xfrm>
          <a:prstGeom prst="wedgeRoundRectCallout">
            <a:avLst>
              <a:gd name="adj1" fmla="val -109817"/>
              <a:gd name="adj2" fmla="val -6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documenting.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16824" y="4800600"/>
            <a:ext cx="2895600" cy="883080"/>
          </a:xfrm>
          <a:prstGeom prst="wedgeRoundRectCallout">
            <a:avLst>
              <a:gd name="adj1" fmla="val -180694"/>
              <a:gd name="adj2" fmla="val 47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 and if statements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98243" y="3068006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524628" y="2730968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6932612" y="240486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Price Change Alert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https://judge.softuni.bg/Contests/Practice/Index/304#9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methods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/>
              <a:t>Debugging 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3064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3065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83891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1266" name="Picture 2" descr="http://bluweb.com/toys/ideas/blocksm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6612" y="3810000"/>
            <a:ext cx="2406316" cy="1828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118136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543587"/>
            <a:ext cx="106680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C#</a:t>
            </a:r>
            <a:r>
              <a:rPr lang="bg-BG" dirty="0"/>
              <a:t>,</a:t>
            </a:r>
            <a:r>
              <a:rPr lang="en-US" dirty="0"/>
              <a:t> 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Declared variables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135957" y="854976"/>
            <a:ext cx="2425055" cy="586523"/>
          </a:xfrm>
          <a:prstGeom prst="wedgeRoundRectCallout">
            <a:avLst>
              <a:gd name="adj1" fmla="val -20282"/>
              <a:gd name="adj2" fmla="val 9960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007376"/>
            <a:ext cx="1828800" cy="586523"/>
          </a:xfrm>
          <a:prstGeom prst="wedgeRoundRectCallout">
            <a:avLst>
              <a:gd name="adj1" fmla="val 83840"/>
              <a:gd name="adj2" fmla="val 7061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436714" y="1007376"/>
            <a:ext cx="2141887" cy="586523"/>
          </a:xfrm>
          <a:prstGeom prst="wedgeRoundRectCallout">
            <a:avLst>
              <a:gd name="adj1" fmla="val -101384"/>
              <a:gd name="adj2" fmla="val 735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427025" y="2607576"/>
            <a:ext cx="1497799" cy="586523"/>
          </a:xfrm>
          <a:prstGeom prst="wedgeRoundRectCallout">
            <a:avLst>
              <a:gd name="adj1" fmla="val -180626"/>
              <a:gd name="adj2" fmla="val -1187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957808" y="4572000"/>
            <a:ext cx="4937204" cy="20463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MyProgram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GB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args</a:t>
            </a: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418512" y="2250178"/>
            <a:ext cx="2462100" cy="1012172"/>
          </a:xfrm>
          <a:prstGeom prst="wedgeRoundRectCallout">
            <a:avLst>
              <a:gd name="adj1" fmla="val -148234"/>
              <a:gd name="adj2" fmla="val -622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  <a:endParaRPr lang="bg-BG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6932612" y="5265811"/>
            <a:ext cx="2286000" cy="1012172"/>
          </a:xfrm>
          <a:prstGeom prst="wedgeRoundRectCallout">
            <a:avLst>
              <a:gd name="adj1" fmla="val -152332"/>
              <a:gd name="adj2" fmla="val -1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4212" y="2743200"/>
            <a:ext cx="4876800" cy="1426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399212" y="2553514"/>
            <a:ext cx="4868124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PrintHeaderTop()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PrintHeaderBot()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00" y="5182048"/>
            <a:ext cx="6394624" cy="1523552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6330216" y="1815524"/>
            <a:ext cx="47244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2945</Words>
  <Application>Microsoft Office PowerPoint</Application>
  <PresentationFormat>Custom</PresentationFormat>
  <Paragraphs>684</Paragraphs>
  <Slides>56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</vt:lpstr>
      <vt:lpstr>Table of Contents</vt:lpstr>
      <vt:lpstr>Questions?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-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 – Naming and  Best Practices</vt:lpstr>
      <vt:lpstr>Naming Methods</vt:lpstr>
      <vt:lpstr>Naming Method Parameters</vt:lpstr>
      <vt:lpstr>Methods – Best Practices</vt:lpstr>
      <vt:lpstr>Code Structure and Code Formatting</vt:lpstr>
      <vt:lpstr>Problem: Price Change Alert</vt:lpstr>
      <vt:lpstr>Debugging and Program Flow</vt:lpstr>
      <vt:lpstr>Summary</vt:lpstr>
      <vt:lpstr>Methods,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2016-09-27T14:23:13Z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